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02" r:id="rId2"/>
    <p:sldId id="258" r:id="rId3"/>
    <p:sldId id="260" r:id="rId4"/>
    <p:sldId id="268" r:id="rId5"/>
    <p:sldId id="292" r:id="rId6"/>
    <p:sldId id="275" r:id="rId7"/>
    <p:sldId id="276" r:id="rId8"/>
    <p:sldId id="263" r:id="rId9"/>
    <p:sldId id="274" r:id="rId10"/>
    <p:sldId id="301" r:id="rId11"/>
    <p:sldId id="277" r:id="rId12"/>
    <p:sldId id="269" r:id="rId13"/>
    <p:sldId id="278" r:id="rId14"/>
    <p:sldId id="279" r:id="rId15"/>
    <p:sldId id="296" r:id="rId16"/>
    <p:sldId id="270" r:id="rId17"/>
    <p:sldId id="280" r:id="rId18"/>
    <p:sldId id="271" r:id="rId19"/>
    <p:sldId id="281" r:id="rId20"/>
    <p:sldId id="272" r:id="rId21"/>
    <p:sldId id="288" r:id="rId22"/>
    <p:sldId id="287" r:id="rId23"/>
    <p:sldId id="299" r:id="rId24"/>
    <p:sldId id="300" r:id="rId25"/>
    <p:sldId id="29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 Seungju" initials="HS" lastIdx="17" clrIdx="0">
    <p:extLst>
      <p:ext uri="{19B8F6BF-5375-455C-9EA6-DF929625EA0E}">
        <p15:presenceInfo xmlns:p15="http://schemas.microsoft.com/office/powerpoint/2012/main" userId="d77fe7aca911ad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1D7"/>
    <a:srgbClr val="F7F7F7"/>
    <a:srgbClr val="DDDDDD"/>
    <a:srgbClr val="CCCCFF"/>
    <a:srgbClr val="9999FF"/>
    <a:srgbClr val="6666FF"/>
    <a:srgbClr val="6600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20:46.661" idx="2">
    <p:pos x="10" y="10"/>
    <p:text>시장 성장, 배경, 문제점, 프로젝트 필요성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50:12.226" idx="11">
    <p:pos x="10" y="10"/>
    <p:text>크롤링시 리퀘랑 셀레늄 있음 이를 이용하여 6개 연재처와 6개 플랫폼 크롤링했음~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50:28.855" idx="1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52:43.723" idx="13">
    <p:pos x="10" y="10"/>
    <p:text>mysql 사용해서 구현했음. erd 설명.</p:text>
    <p:extLst>
      <p:ext uri="{C676402C-5697-4E1C-873F-D02D1690AC5C}">
        <p15:threadingInfo xmlns:p15="http://schemas.microsoft.com/office/powerpoint/2012/main" timeZoneBias="-540"/>
      </p:ext>
    </p:extLst>
  </p:cm>
  <p:cm authorId="1" dt="2020-11-01T04:53:31.213" idx="15">
    <p:pos x="10" y="146"/>
    <p:text>분석 디비 테이블 구성은 이런데 여기에 대한 추가적인 설명은 다음에서 이어서 하겠다~</p:text>
    <p:extLst>
      <p:ext uri="{C676402C-5697-4E1C-873F-D02D1690AC5C}">
        <p15:threadingInfo xmlns:p15="http://schemas.microsoft.com/office/powerpoint/2012/main" timeZoneBias="-540">
          <p15:parentCm authorId="1" idx="13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5:28:29.935" idx="16">
    <p:pos x="10" y="10"/>
    <p:text>플라스크 이용했음 어쩌구 저쩌구</p:text>
    <p:extLst>
      <p:ext uri="{C676402C-5697-4E1C-873F-D02D1690AC5C}">
        <p15:threadingInfo xmlns:p15="http://schemas.microsoft.com/office/powerpoint/2012/main" timeZoneBias="-540"/>
      </p:ext>
    </p:extLst>
  </p:cm>
  <p:cm authorId="1" dt="2020-11-01T05:28:39.023" idx="17">
    <p:pos x="146" y="146"/>
    <p:text>바로 시연 영상으로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BC6FE-BB49-4F94-A538-AA3251CE07BE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3D60D-5206-46A8-B97B-B19A0A21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5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팀</a:t>
            </a:r>
            <a:r>
              <a:rPr lang="en-US" altLang="ko-KR" dirty="0"/>
              <a:t>DAWA</a:t>
            </a:r>
            <a:r>
              <a:rPr lang="ko-KR" altLang="en-US" dirty="0"/>
              <a:t>의 발표를 시작하도록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DAWA</a:t>
            </a:r>
            <a:r>
              <a:rPr lang="ko-KR" altLang="en-US" dirty="0"/>
              <a:t>가 제작한 프로젝트 명칭은 데이터 마이닝을 이용한 </a:t>
            </a:r>
            <a:r>
              <a:rPr lang="ko-KR" altLang="en-US" dirty="0" err="1"/>
              <a:t>웹소설</a:t>
            </a:r>
            <a:r>
              <a:rPr lang="ko-KR" altLang="en-US" dirty="0"/>
              <a:t> 종합 </a:t>
            </a:r>
            <a:r>
              <a:rPr lang="ko-KR" altLang="en-US" dirty="0" err="1"/>
              <a:t>인포</a:t>
            </a:r>
            <a:r>
              <a:rPr lang="ko-KR" altLang="en-US" dirty="0"/>
              <a:t> 웹 어플리케이션입니다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94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의 </a:t>
            </a:r>
            <a:r>
              <a:rPr lang="en-US" altLang="ko-KR" dirty="0"/>
              <a:t>ER Diagram</a:t>
            </a:r>
            <a:r>
              <a:rPr lang="ko-KR" altLang="en-US" dirty="0"/>
              <a:t>은 </a:t>
            </a:r>
            <a:r>
              <a:rPr lang="ko-KR" altLang="en-US" dirty="0" err="1"/>
              <a:t>다음과같으며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Diagram</a:t>
            </a:r>
            <a:r>
              <a:rPr lang="ko-KR" altLang="en-US" dirty="0"/>
              <a:t>을 통해 각 테이블 간의 관계를 보실 수 있고</a:t>
            </a:r>
            <a:r>
              <a:rPr lang="en-US" altLang="ko-KR" dirty="0"/>
              <a:t>, </a:t>
            </a:r>
            <a:r>
              <a:rPr lang="ko-KR" altLang="en-US" dirty="0"/>
              <a:t>상세한 </a:t>
            </a:r>
            <a:r>
              <a:rPr lang="en-US" altLang="ko-KR" dirty="0"/>
              <a:t>Description</a:t>
            </a:r>
            <a:r>
              <a:rPr lang="ko-KR" altLang="en-US" dirty="0"/>
              <a:t>은</a:t>
            </a:r>
          </a:p>
          <a:p>
            <a:r>
              <a:rPr lang="ko-KR" altLang="en-US" dirty="0"/>
              <a:t>보고서를 참조해주시면 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해당프로젝트의 경우 </a:t>
            </a:r>
            <a:r>
              <a:rPr lang="ko-KR" altLang="en-US" dirty="0" err="1"/>
              <a:t>정규화된</a:t>
            </a:r>
            <a:r>
              <a:rPr lang="ko-KR" altLang="en-US" dirty="0"/>
              <a:t> 테이블을 이용할 경우 </a:t>
            </a:r>
            <a:r>
              <a:rPr lang="en-US" altLang="ko-KR" dirty="0"/>
              <a:t>join</a:t>
            </a:r>
            <a:r>
              <a:rPr lang="ko-KR" altLang="en-US" dirty="0"/>
              <a:t>을 통해 매번 같은 작업을 수행하는 것을 확인하여 역으로 </a:t>
            </a:r>
            <a:r>
              <a:rPr lang="ko-KR" altLang="en-US" dirty="0" err="1"/>
              <a:t>반정규화함으로써</a:t>
            </a:r>
            <a:r>
              <a:rPr lang="ko-KR" altLang="en-US" dirty="0"/>
              <a:t> 작품 </a:t>
            </a:r>
            <a:r>
              <a:rPr lang="en-US" altLang="ko-KR" dirty="0"/>
              <a:t>table</a:t>
            </a:r>
            <a:r>
              <a:rPr lang="ko-KR" altLang="en-US" dirty="0"/>
              <a:t>에 모든 정보를 </a:t>
            </a:r>
            <a:r>
              <a:rPr lang="ko-KR" altLang="en-US" dirty="0" err="1"/>
              <a:t>담아놓게</a:t>
            </a:r>
            <a:r>
              <a:rPr lang="ko-KR" altLang="en-US" dirty="0"/>
              <a:t> 구성하였습니다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join</a:t>
            </a:r>
            <a:r>
              <a:rPr lang="ko-KR" altLang="en-US" dirty="0"/>
              <a:t>의 과정이 축약되어 성능 향상이 되었음을 확인하였습니다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602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 분석의 과정입니다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분석의 경우</a:t>
            </a:r>
            <a:r>
              <a:rPr lang="en-US" altLang="ko-KR" dirty="0"/>
              <a:t>, 3</a:t>
            </a:r>
            <a:r>
              <a:rPr lang="ko-KR" altLang="en-US" dirty="0"/>
              <a:t>가지 분석을 수행하였습니다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작품에 대한 키워드를 추출하는 분석</a:t>
            </a:r>
            <a:r>
              <a:rPr lang="en-US" altLang="ko-KR" dirty="0"/>
              <a:t>, </a:t>
            </a:r>
            <a:r>
              <a:rPr lang="ko-KR" altLang="en-US" dirty="0"/>
              <a:t>두번째로 작품에 대하여 실제 독자들이 작성한 리뷰들의 감성분석을 마지막으로 작품을 설명할 수 있는 분위기</a:t>
            </a:r>
            <a:r>
              <a:rPr lang="en-US" altLang="ko-KR" dirty="0"/>
              <a:t>, </a:t>
            </a: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주인공 등의 키워드에 대한 수식언을 추출하는 </a:t>
            </a:r>
            <a:r>
              <a:rPr lang="en-US" altLang="ko-KR" dirty="0"/>
              <a:t>Aspect Mining</a:t>
            </a:r>
            <a:r>
              <a:rPr lang="ko-KR" altLang="en-US" dirty="0"/>
              <a:t>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가장 크게 고려한 요소는 다른 프로그래머가 </a:t>
            </a:r>
            <a:r>
              <a:rPr lang="ko-KR" altLang="en-US" dirty="0" err="1"/>
              <a:t>사용할때</a:t>
            </a:r>
            <a:r>
              <a:rPr lang="ko-KR" altLang="en-US" dirty="0"/>
              <a:t> 프로젝트의 모든 코드를 같은 작업환경속에서 어렵지 않게 사용할 수 있도록 모듈화 하는 것과</a:t>
            </a:r>
            <a:r>
              <a:rPr lang="en-US" altLang="ko-KR" dirty="0"/>
              <a:t>,  </a:t>
            </a:r>
            <a:r>
              <a:rPr lang="ko-KR" altLang="en-US" dirty="0"/>
              <a:t>분석 속도를 향상시켜 그 시간을 줄이거나 같은 시간이더라도 좀 더 높은 정확도를 보일 수 있도록 하는 방법에 대해서 많은 고민을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92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 err="1"/>
              <a:t>TextRank</a:t>
            </a:r>
            <a:r>
              <a:rPr lang="ko-KR" altLang="en-US" dirty="0"/>
              <a:t>의 경우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80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로 제공되긴 하지만</a:t>
            </a:r>
            <a:r>
              <a:rPr lang="en-US" altLang="ko-KR" dirty="0"/>
              <a:t>, </a:t>
            </a:r>
            <a:r>
              <a:rPr lang="ko-KR" altLang="en-US" dirty="0" err="1"/>
              <a:t>보시다시피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한 단어</a:t>
            </a:r>
            <a:r>
              <a:rPr lang="en-US" altLang="ko-KR" dirty="0"/>
              <a:t>'</a:t>
            </a:r>
            <a:r>
              <a:rPr lang="ko-KR" altLang="en-US" dirty="0"/>
              <a:t>로만 출력이 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이럴 경우</a:t>
            </a:r>
            <a:r>
              <a:rPr lang="en-US" altLang="ko-KR" dirty="0"/>
              <a:t>, </a:t>
            </a:r>
            <a:r>
              <a:rPr lang="ko-KR" altLang="en-US" dirty="0"/>
              <a:t>분석 결과 추출에 있어서 분명히 </a:t>
            </a:r>
            <a:r>
              <a:rPr lang="en-US" altLang="ko-KR" dirty="0"/>
              <a:t>2</a:t>
            </a:r>
            <a:r>
              <a:rPr lang="ko-KR" altLang="en-US" dirty="0"/>
              <a:t>개의 단어로 이루어진 </a:t>
            </a:r>
            <a:r>
              <a:rPr lang="en-US" altLang="ko-KR" dirty="0"/>
              <a:t>2-gram </a:t>
            </a:r>
            <a:r>
              <a:rPr lang="ko-KR" altLang="en-US" dirty="0"/>
              <a:t>이상의 </a:t>
            </a:r>
            <a:r>
              <a:rPr lang="en-US" altLang="ko-KR" dirty="0"/>
              <a:t>word</a:t>
            </a:r>
            <a:r>
              <a:rPr lang="ko-KR" altLang="en-US" dirty="0"/>
              <a:t>들도 분명히 의미 있는 단어들이 </a:t>
            </a:r>
            <a:r>
              <a:rPr lang="ko-KR" altLang="en-US" dirty="0" err="1"/>
              <a:t>있을텐데라는</a:t>
            </a:r>
            <a:r>
              <a:rPr lang="ko-KR" altLang="en-US" dirty="0"/>
              <a:t> 생각이 들어서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05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직접 클래스로 구현된 코드를 수정하여 </a:t>
            </a:r>
            <a:r>
              <a:rPr lang="en-US" altLang="ko-KR" dirty="0"/>
              <a:t>n-gram</a:t>
            </a:r>
            <a:r>
              <a:rPr lang="ko-KR" altLang="en-US" dirty="0"/>
              <a:t>등의 적용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필요없는</a:t>
            </a:r>
            <a:r>
              <a:rPr lang="ko-KR" altLang="en-US" dirty="0"/>
              <a:t> 부분들은 제거를 하면서 좀 더 높은 정확도와</a:t>
            </a:r>
          </a:p>
          <a:p>
            <a:r>
              <a:rPr lang="ko-KR" altLang="en-US" dirty="0"/>
              <a:t>원하는 결과가 보일 수 있도록 코딩하였습니다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305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</a:t>
            </a:r>
            <a:r>
              <a:rPr lang="ko-KR" altLang="en-US" dirty="0" err="1"/>
              <a:t>감성분석입니다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361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환경 내에서 팀원들이 원활히 구동이 가능하도록 </a:t>
            </a:r>
            <a:r>
              <a:rPr lang="en-US" altLang="ko-KR" dirty="0" err="1"/>
              <a:t>keras</a:t>
            </a:r>
            <a:r>
              <a:rPr lang="en-US" altLang="ko-KR" dirty="0"/>
              <a:t> module</a:t>
            </a:r>
            <a:r>
              <a:rPr lang="ko-KR" altLang="en-US" dirty="0"/>
              <a:t>을 이용하여 분석을 수행하였으며</a:t>
            </a:r>
            <a:r>
              <a:rPr lang="en-US" altLang="ko-KR" dirty="0"/>
              <a:t>, </a:t>
            </a:r>
            <a:r>
              <a:rPr lang="ko-KR" altLang="en-US" dirty="0"/>
              <a:t>사전에 </a:t>
            </a:r>
            <a:r>
              <a:rPr lang="ko-KR" altLang="en-US" dirty="0" err="1"/>
              <a:t>모델링된</a:t>
            </a:r>
            <a:r>
              <a:rPr lang="ko-KR" altLang="en-US" dirty="0"/>
              <a:t> 모델을 가지고 감성분석 결과를 출력 하는 방향으로 코드를 새로이 구성하였습니다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모델링 과정에서 사용할 </a:t>
            </a:r>
            <a:r>
              <a:rPr lang="en-US" altLang="ko-KR" dirty="0"/>
              <a:t>training data</a:t>
            </a:r>
            <a:r>
              <a:rPr lang="ko-KR" altLang="en-US" dirty="0"/>
              <a:t>를 사용해 트레이닝 하는 </a:t>
            </a:r>
            <a:r>
              <a:rPr lang="en-US" altLang="ko-KR" dirty="0"/>
              <a:t>10</a:t>
            </a:r>
            <a:r>
              <a:rPr lang="ko-KR" altLang="en-US" dirty="0"/>
              <a:t>분의 과정을 제거하고 즉시 감성분석을 적용할 수 있도록 코드를 수정하였습니다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91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 </a:t>
            </a:r>
            <a:r>
              <a:rPr lang="en-US" altLang="ko-KR" dirty="0"/>
              <a:t>Aspect-mining</a:t>
            </a:r>
            <a:r>
              <a:rPr lang="ko-KR" altLang="en-US" dirty="0"/>
              <a:t>의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86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지정한 키워드 별로 수식언을 추출하는 분석인데</a:t>
            </a:r>
            <a:r>
              <a:rPr lang="en-US" altLang="ko-KR" dirty="0"/>
              <a:t>, </a:t>
            </a:r>
            <a:r>
              <a:rPr lang="ko-KR" altLang="en-US" dirty="0"/>
              <a:t>이때 지정한 키워드의 동시 출현 연관분석을 바탕으로 세운 유사도를 측정하여 제시하는 </a:t>
            </a:r>
            <a:r>
              <a:rPr lang="en-US" altLang="ko-KR" dirty="0"/>
              <a:t>word2vec model</a:t>
            </a:r>
            <a:r>
              <a:rPr lang="ko-KR" altLang="en-US" dirty="0"/>
              <a:t>을 활용하였습니다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모든 문장 요소 중 조사나 어미 등의 보조 용언들을 제거하여 정확도엔 영향이 없지만 속도의 측면에서 많은 개선이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03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시연영상을 보면서 </a:t>
            </a:r>
            <a:r>
              <a:rPr lang="en-US" altLang="ko-KR" dirty="0"/>
              <a:t>UI</a:t>
            </a:r>
            <a:r>
              <a:rPr lang="ko-KR" altLang="en-US" dirty="0"/>
              <a:t>의 구성에 대해서 설명해드리도록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1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같으며</a:t>
            </a:r>
            <a:r>
              <a:rPr lang="en-US" altLang="ko-KR" dirty="0"/>
              <a:t>, </a:t>
            </a:r>
            <a:r>
              <a:rPr lang="ko-KR" altLang="en-US" dirty="0"/>
              <a:t>프로젝트의 구조와 설계</a:t>
            </a:r>
            <a:r>
              <a:rPr lang="en-US" altLang="ko-KR" dirty="0"/>
              <a:t>, </a:t>
            </a:r>
            <a:r>
              <a:rPr lang="ko-KR" altLang="en-US" dirty="0"/>
              <a:t>프로젝트 단계별 개발전략</a:t>
            </a:r>
            <a:r>
              <a:rPr lang="en-US" altLang="ko-KR" dirty="0"/>
              <a:t>,  </a:t>
            </a:r>
            <a:r>
              <a:rPr lang="ko-KR" altLang="en-US" dirty="0"/>
              <a:t>시연영상 순으로 발표를 진행하겠습니다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프로젝트의 배경 및 필요성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, </a:t>
            </a:r>
            <a:r>
              <a:rPr lang="ko-KR" altLang="en-US" dirty="0"/>
              <a:t>개선방안 등 발표에 포함되지 않은 내용에 대해서는 영상 아래의 </a:t>
            </a:r>
            <a:r>
              <a:rPr lang="ko-KR" altLang="en-US" dirty="0" err="1"/>
              <a:t>더보기란에</a:t>
            </a:r>
            <a:r>
              <a:rPr lang="ko-KR" altLang="en-US" dirty="0"/>
              <a:t> 첨부한 보고서를 참조해주시면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3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en-US" altLang="ko-KR" dirty="0"/>
              <a:t>Main page</a:t>
            </a:r>
            <a:r>
              <a:rPr lang="ko-KR" altLang="en-US" dirty="0"/>
              <a:t>에서는 해당월의 댓글 반응이 가장 좋은 </a:t>
            </a:r>
            <a:r>
              <a:rPr lang="en-US" altLang="ko-KR" dirty="0"/>
              <a:t>Top 10</a:t>
            </a:r>
            <a:r>
              <a:rPr lang="ko-KR" altLang="en-US" dirty="0"/>
              <a:t>의 작품을 </a:t>
            </a:r>
            <a:r>
              <a:rPr lang="en-US" altLang="ko-KR" dirty="0"/>
              <a:t>Showing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작품을 검색하는 부분을 만들어서 원하는 작품에 대해서 볼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작품을 검색해서 들어가거나 </a:t>
            </a:r>
            <a:r>
              <a:rPr lang="en-US" altLang="ko-KR" dirty="0"/>
              <a:t>Top 10</a:t>
            </a:r>
            <a:r>
              <a:rPr lang="ko-KR" altLang="en-US" dirty="0"/>
              <a:t>의 </a:t>
            </a:r>
            <a:r>
              <a:rPr lang="ko-KR" altLang="en-US" dirty="0" err="1"/>
              <a:t>작품중</a:t>
            </a:r>
            <a:r>
              <a:rPr lang="ko-KR" altLang="en-US" dirty="0"/>
              <a:t> 하나를 골라서 들어가보면 작품 </a:t>
            </a:r>
            <a:r>
              <a:rPr lang="ko-KR" altLang="en-US" dirty="0" err="1"/>
              <a:t>한개에</a:t>
            </a:r>
            <a:r>
              <a:rPr lang="ko-KR" altLang="en-US" dirty="0"/>
              <a:t> 작품 소개나</a:t>
            </a:r>
            <a:r>
              <a:rPr lang="en-US" altLang="ko-KR" dirty="0"/>
              <a:t>, </a:t>
            </a:r>
            <a:r>
              <a:rPr lang="ko-KR" altLang="en-US" dirty="0"/>
              <a:t>분석한 </a:t>
            </a:r>
            <a:r>
              <a:rPr lang="ko-KR" altLang="en-US" dirty="0" err="1"/>
              <a:t>결과등을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메뉴탭에서는</a:t>
            </a:r>
            <a:r>
              <a:rPr lang="ko-KR" altLang="en-US" dirty="0"/>
              <a:t> 전체 작품의 리스트</a:t>
            </a:r>
            <a:r>
              <a:rPr lang="en-US" altLang="ko-KR" dirty="0"/>
              <a:t>, </a:t>
            </a:r>
            <a:r>
              <a:rPr lang="ko-KR" altLang="en-US" dirty="0"/>
              <a:t>장르별 작품의 리스트</a:t>
            </a:r>
            <a:r>
              <a:rPr lang="en-US" altLang="ko-KR" dirty="0"/>
              <a:t>, </a:t>
            </a:r>
            <a:r>
              <a:rPr lang="ko-KR" altLang="en-US" dirty="0"/>
              <a:t>플랫폼별 작품의 리스트를 볼 수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이때 정렬은 댓글의 감성 분석 결과가 가장 높은 것부터 우선적으로 출력하여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말씀드렸던 작품을 검색해서 그 결과를 보여드리면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678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다음과같이 화면 상단에는 작품의 기본정보를 보실 수 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그아래에</a:t>
            </a:r>
            <a:r>
              <a:rPr lang="ko-KR" altLang="en-US" dirty="0"/>
              <a:t> </a:t>
            </a:r>
            <a:r>
              <a:rPr lang="en-US" altLang="ko-KR" dirty="0"/>
              <a:t>Text rank</a:t>
            </a:r>
            <a:r>
              <a:rPr lang="ko-KR" altLang="en-US" dirty="0"/>
              <a:t>의 결과</a:t>
            </a:r>
            <a:r>
              <a:rPr lang="en-US" altLang="ko-KR" dirty="0"/>
              <a:t>, 3</a:t>
            </a:r>
            <a:r>
              <a:rPr lang="ko-KR" altLang="en-US" dirty="0"/>
              <a:t>가지 키워드를 바탕으로 수행한 </a:t>
            </a:r>
            <a:r>
              <a:rPr lang="en-US" altLang="ko-KR" dirty="0"/>
              <a:t>Aspect Mining</a:t>
            </a:r>
            <a:r>
              <a:rPr lang="ko-KR" altLang="en-US" dirty="0"/>
              <a:t>의 결과</a:t>
            </a:r>
            <a:r>
              <a:rPr lang="en-US" altLang="ko-KR" dirty="0"/>
              <a:t>, </a:t>
            </a:r>
            <a:r>
              <a:rPr lang="ko-KR" altLang="en-US" dirty="0"/>
              <a:t>그 아래에 감성분석 결과를 통해</a:t>
            </a:r>
          </a:p>
          <a:p>
            <a:r>
              <a:rPr lang="ko-KR" altLang="en-US" dirty="0"/>
              <a:t>월별 사용자들의 리뷰 점수를 그래프화 하였고</a:t>
            </a:r>
            <a:r>
              <a:rPr lang="en-US" altLang="ko-KR" dirty="0"/>
              <a:t>, </a:t>
            </a:r>
            <a:r>
              <a:rPr lang="ko-KR" altLang="en-US" dirty="0"/>
              <a:t>모든 작품들의 월별 평균을 제시함으로써 평균보다 얼마나 우수한 평을 받고 있는 작품인지</a:t>
            </a:r>
          </a:p>
          <a:p>
            <a:r>
              <a:rPr lang="ko-KR" altLang="en-US" dirty="0"/>
              <a:t>보여줄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2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관심이 있다면 웹사이트로 바로 연결될 수 있도록 하였고</a:t>
            </a:r>
            <a:endParaRPr lang="en-US" altLang="ko-KR" dirty="0"/>
          </a:p>
          <a:p>
            <a:r>
              <a:rPr lang="ko-KR" altLang="en-US" dirty="0"/>
              <a:t>홈버튼을 이용해 초기 </a:t>
            </a:r>
            <a:r>
              <a:rPr lang="en-US" altLang="ko-KR" dirty="0"/>
              <a:t>page</a:t>
            </a:r>
            <a:r>
              <a:rPr lang="ko-KR" altLang="en-US" dirty="0"/>
              <a:t>로 이동이 가능하게 구현이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09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1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프로젝트의 전체적인 구조와 설계입니다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소셜미디어</a:t>
            </a:r>
            <a:r>
              <a:rPr lang="en-US" altLang="ko-KR" dirty="0"/>
              <a:t>, </a:t>
            </a:r>
            <a:r>
              <a:rPr lang="ko-KR" altLang="en-US" dirty="0"/>
              <a:t>블로그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플랫폼에서 각 작품의 정보 또는 리뷰 등을 마이닝하고</a:t>
            </a:r>
            <a:r>
              <a:rPr lang="en-US" altLang="ko-KR" dirty="0"/>
              <a:t>, </a:t>
            </a:r>
            <a:r>
              <a:rPr lang="ko-KR" altLang="en-US" dirty="0" err="1"/>
              <a:t>마이닝된</a:t>
            </a:r>
            <a:r>
              <a:rPr lang="ko-KR" altLang="en-US" dirty="0"/>
              <a:t> 결과 중</a:t>
            </a:r>
          </a:p>
          <a:p>
            <a:r>
              <a:rPr lang="ko-KR" altLang="en-US" dirty="0"/>
              <a:t>작품에 대한 기본정보는 </a:t>
            </a:r>
            <a:r>
              <a:rPr lang="en-US" altLang="ko-KR" dirty="0"/>
              <a:t>Database</a:t>
            </a:r>
            <a:r>
              <a:rPr lang="ko-KR" altLang="en-US" dirty="0"/>
              <a:t>에 그대로 저장을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리뷰나 댓글의 경우 사이트마다 작성되는 글의 특징이 서로 다르기 때문에  각기 다른 분석이 필요할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사이트별로 다음의 세가지 분석을 달리 실시하여 </a:t>
            </a:r>
            <a:r>
              <a:rPr lang="en-US" altLang="ko-KR" dirty="0"/>
              <a:t>DB</a:t>
            </a:r>
            <a:r>
              <a:rPr lang="ko-KR" altLang="en-US" dirty="0"/>
              <a:t>에 저장을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이것을 사용자는 </a:t>
            </a:r>
            <a:r>
              <a:rPr lang="en-US" altLang="ko-KR" dirty="0"/>
              <a:t>Web browser</a:t>
            </a:r>
            <a:r>
              <a:rPr lang="ko-KR" altLang="en-US" dirty="0"/>
              <a:t>를 통해 작품을 선택하고 </a:t>
            </a:r>
            <a:r>
              <a:rPr lang="en-US" altLang="ko-KR" dirty="0"/>
              <a:t>server</a:t>
            </a:r>
            <a:r>
              <a:rPr lang="ko-KR" altLang="en-US" dirty="0"/>
              <a:t>로부터 해당 작품의 정보를 제공받는 형태의 </a:t>
            </a:r>
            <a:r>
              <a:rPr lang="ko-KR" altLang="en-US" dirty="0" err="1"/>
              <a:t>웹어플리케이션을</a:t>
            </a:r>
            <a:r>
              <a:rPr lang="ko-KR" altLang="en-US" dirty="0"/>
              <a:t> 설계하였습니다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사이트에 대한 선정 및 분석 기준은 보고서에 자세히 기재했으니 </a:t>
            </a:r>
            <a:r>
              <a:rPr lang="ko-KR" altLang="en-US" dirty="0" err="1"/>
              <a:t>참고부탁드립니다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6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프로젝트의 개발 코드 및 설명 또한  보고서에 더 자세히 기재해 두었으니 참고 부탁드리며</a:t>
            </a:r>
          </a:p>
          <a:p>
            <a:r>
              <a:rPr lang="ko-KR" altLang="en-US" dirty="0"/>
              <a:t>해당 발표에서는 개발을 위한 단계별 전략을 두번째로 말씀드리고자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98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데이터 마이닝 과정입니다</a:t>
            </a:r>
            <a:r>
              <a:rPr lang="en-US" altLang="ko-KR" dirty="0"/>
              <a:t>. </a:t>
            </a:r>
            <a:r>
              <a:rPr lang="ko-KR" altLang="en-US" dirty="0"/>
              <a:t>데이터 마이닝의 경우 다음과 같이 정적인 웹페이지의 경우 네트워크 연결을 하지 않고 </a:t>
            </a:r>
            <a:r>
              <a:rPr lang="en-US" altLang="ko-KR" dirty="0"/>
              <a:t>html</a:t>
            </a:r>
            <a:r>
              <a:rPr lang="ko-KR" altLang="en-US" dirty="0"/>
              <a:t>코드를 모두 읽고 필요한 </a:t>
            </a:r>
            <a:r>
              <a:rPr lang="en-US" altLang="ko-KR" dirty="0"/>
              <a:t>data</a:t>
            </a:r>
            <a:r>
              <a:rPr lang="ko-KR" altLang="en-US" dirty="0"/>
              <a:t>를 찾는 </a:t>
            </a:r>
            <a:r>
              <a:rPr lang="ko-KR" altLang="en-US" dirty="0" err="1"/>
              <a:t>리퀘스트</a:t>
            </a:r>
            <a:r>
              <a:rPr lang="ko-KR" altLang="en-US" dirty="0"/>
              <a:t> 방식으로 코드를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720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자바스크립트 등이 포함된 동적인 웹페이지의 경우 네트워크에 접속해야만 해당 페이지 정보를 가져올 수 있어 </a:t>
            </a:r>
            <a:r>
              <a:rPr lang="ko-KR" altLang="en-US" dirty="0" err="1"/>
              <a:t>셀레니움을</a:t>
            </a:r>
            <a:r>
              <a:rPr lang="ko-KR" altLang="en-US" dirty="0"/>
              <a:t> 사용하였습니다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635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앞서 말씀드린 </a:t>
            </a:r>
            <a:r>
              <a:rPr lang="ko-KR" altLang="en-US" dirty="0" err="1"/>
              <a:t>리퀘스트가</a:t>
            </a:r>
            <a:r>
              <a:rPr lang="ko-KR" altLang="en-US" dirty="0"/>
              <a:t> </a:t>
            </a:r>
            <a:r>
              <a:rPr lang="ko-KR" altLang="en-US" dirty="0" err="1"/>
              <a:t>셀레니움보다</a:t>
            </a:r>
            <a:r>
              <a:rPr lang="ko-KR" altLang="en-US" dirty="0"/>
              <a:t> 속도측면에서 굉장히 월등하기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동적인 웹페이지 속에서도 </a:t>
            </a:r>
            <a:r>
              <a:rPr lang="ko-KR" altLang="en-US" dirty="0" err="1"/>
              <a:t>리퀘스트를</a:t>
            </a:r>
            <a:r>
              <a:rPr lang="ko-KR" altLang="en-US" dirty="0"/>
              <a:t> 사용할 수 있는 부분이 있다면 이를 최대한 활용하여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이점을 가져올 수 있도록 코드를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731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데이터베이스입니다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D60D-5206-46A8-B97B-B19A0A217E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3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0E0DE-0541-4E88-B729-5D0565BF3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08C49D-8C1E-434C-A341-376D131AF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01620-9F99-41DD-9417-F1E3F987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92160-76F5-4887-A501-8F4998D7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1ED6B-B9B0-4C0E-B2FA-EF71F1A3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8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58617-6F03-4D6F-A3AD-C764C34F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E15438-374F-4F7A-B6EE-37BB0FFEF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AF248-8847-4AAC-8654-BCEA551E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BD3E-5B82-4F4E-A375-F62D597A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810BD-9E81-4B42-8C34-0C988B1D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81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829173-6D53-44D4-B9BE-914C0D272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99CA02-CC6C-494B-9A5A-0F8326C0C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C06CA-2309-422B-B66D-7339211B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792F68-430D-49E2-ADB7-CE51509A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7CF77-1870-43CD-9AF6-596AA62D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3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AAF0C-91BD-4C98-BE05-63D776D6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09632-8FB7-408E-80E6-5FC2E6582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C85F5-FEF1-4D1F-B0C9-7644B33C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1DE12-B6C2-4266-849D-6B63DF48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6A0A7-12F7-4180-9E2C-44208B94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6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7B7A1-A3F6-4496-AA47-EE867DF8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10DF74-7008-4AB7-A5DE-0F50E84C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A65293-DF2A-4F27-BC0A-6C53A1011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892FE5-509D-4E1C-9058-0E877B49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C88B5-54C4-46F1-B100-682EF3F8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3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D6F14-2088-4B24-A714-CF648FE8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C33B7-14E4-4E33-86B5-E5E83D09F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6194E-CE40-4B1E-9020-8E2E6AF9C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87AFCF-C839-4362-AE7E-CB4488B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AD1C1-96FF-4624-9CF6-C8E7016A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D03A8F-5119-4489-A1BD-62677FD7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22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3AC77-3AF4-40EE-9E34-0E1F20A3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30214D-BA78-48AA-9108-E27C08F61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993F38-D0F9-4F73-939E-72354B815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10C3E7-CEC7-4CEC-B0AD-A1FA77DBB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59D3B1-0F7D-4931-BA29-9A83F75D7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31F7C8-7895-44D5-9200-17906DA2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5FAAEA-F367-468B-AD25-81C12D51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A8E2A-157C-4C67-978E-4B2117E2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0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94B94-995F-44D0-B6DA-33A05BF7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53CB55-F16E-448F-8158-7B1DFA76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7C1E7F-EF46-44CB-818E-2FBDCC91B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B19DC5-868E-49DC-A90A-8987104D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7DAEAB-C44B-405D-A555-9C1FA1ABC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C5FBAB-15F6-4D43-8559-3316B790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C06F7B-90FB-4500-9882-DC927857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6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8D4A3-206F-46BC-A4F4-3D3A8858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C40D1-C50A-4FC2-A793-067B2937F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73057-5D02-4ECA-8430-2D7B0A2E1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C7D7A1-1ACA-4F57-BD98-FBE7ECC4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96FDAE-8B9F-4564-A81F-C729C8E7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C2F64-3E2B-4FB4-86F2-B695BA63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7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D7B59-E6F7-4325-A9F0-7CC4968B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ED7B56-7972-4906-A5DE-CC47277FE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B1FCAD-148E-4ED5-B926-16BDBB644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52B9BC-41E2-44B4-BB58-E8FAB9AC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595E-4712-48BD-9DEE-C0159447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A68035-A2AC-4B7F-9791-AC6BA4D4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7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61A036-CD2A-45C6-B0CD-F23915D1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4F94D-158B-449E-B632-07024954E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C4676-A517-4B63-8637-F6537FF58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8A2F-795D-4B19-A6BF-B0A22198BDD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7D9056-DD13-4833-B127-A7F5E4274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07C064-A983-444E-A9E0-3A03AD406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5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95F8295-E3E1-4217-8B42-08CBEDD04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C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마이닝을 이용한 </a:t>
            </a:r>
            <a:r>
              <a:rPr lang="ko-KR" altLang="en-US" sz="3600" dirty="0" err="1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웹소설</a:t>
            </a:r>
            <a:r>
              <a:rPr lang="ko-KR" altLang="en-US" sz="36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종합 </a:t>
            </a:r>
            <a:r>
              <a:rPr lang="ko-KR" altLang="en-US" sz="3600" dirty="0" err="1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인포</a:t>
            </a:r>
            <a:r>
              <a:rPr lang="ko-KR" altLang="en-US" sz="36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웹 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74849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DA535F1-DF1C-43A8-910E-48FF08828FE3}"/>
              </a:ext>
            </a:extLst>
          </p:cNvPr>
          <p:cNvSpPr/>
          <p:nvPr/>
        </p:nvSpPr>
        <p:spPr>
          <a:xfrm>
            <a:off x="1524000" y="1164336"/>
            <a:ext cx="3947992" cy="4021143"/>
          </a:xfrm>
          <a:prstGeom prst="rect">
            <a:avLst/>
          </a:prstGeom>
          <a:solidFill>
            <a:srgbClr val="F7F7F7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6CFAA2-EACF-4FEB-B9FA-CA4AC961C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0" t="29383" r="39500" b="22709"/>
          <a:stretch/>
        </p:blipFill>
        <p:spPr>
          <a:xfrm>
            <a:off x="1524000" y="1164335"/>
            <a:ext cx="3947992" cy="37750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34E160-A1CE-44A5-B548-C061C05B9534}"/>
              </a:ext>
            </a:extLst>
          </p:cNvPr>
          <p:cNvSpPr/>
          <p:nvPr/>
        </p:nvSpPr>
        <p:spPr>
          <a:xfrm>
            <a:off x="1524000" y="4868487"/>
            <a:ext cx="3947992" cy="316992"/>
          </a:xfrm>
          <a:prstGeom prst="rect">
            <a:avLst/>
          </a:prstGeom>
          <a:solidFill>
            <a:srgbClr val="F7F7F7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…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중략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03713C-8B01-47BC-B506-3AB7E0685A7E}"/>
              </a:ext>
            </a:extLst>
          </p:cNvPr>
          <p:cNvSpPr/>
          <p:nvPr/>
        </p:nvSpPr>
        <p:spPr>
          <a:xfrm>
            <a:off x="6315456" y="1584682"/>
            <a:ext cx="4553712" cy="3354740"/>
          </a:xfrm>
          <a:prstGeom prst="rect">
            <a:avLst/>
          </a:prstGeom>
          <a:solidFill>
            <a:srgbClr val="F7F7F7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991116-7420-4BB9-80C5-F11E6B5FB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50" t="40720" r="29000" b="14207"/>
          <a:stretch/>
        </p:blipFill>
        <p:spPr>
          <a:xfrm>
            <a:off x="6315456" y="1584682"/>
            <a:ext cx="4553712" cy="30053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1EC9DE-0C19-48EE-B5DF-010BCEE1BAF1}"/>
              </a:ext>
            </a:extLst>
          </p:cNvPr>
          <p:cNvSpPr/>
          <p:nvPr/>
        </p:nvSpPr>
        <p:spPr>
          <a:xfrm>
            <a:off x="6315456" y="4622429"/>
            <a:ext cx="4553712" cy="316992"/>
          </a:xfrm>
          <a:prstGeom prst="rect">
            <a:avLst/>
          </a:prstGeom>
          <a:solidFill>
            <a:srgbClr val="F7F7F7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…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중략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B4A2BE2-1F5A-47B3-8F2D-31845371D2BD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V="1">
            <a:off x="5471992" y="1584682"/>
            <a:ext cx="3120320" cy="3442301"/>
          </a:xfrm>
          <a:prstGeom prst="bentConnector4">
            <a:avLst>
              <a:gd name="adj1" fmla="val 13516"/>
              <a:gd name="adj2" fmla="val 10664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28F495-6027-41A6-ACB9-08BF4D517219}"/>
              </a:ext>
            </a:extLst>
          </p:cNvPr>
          <p:cNvSpPr/>
          <p:nvPr/>
        </p:nvSpPr>
        <p:spPr>
          <a:xfrm>
            <a:off x="1524000" y="1164335"/>
            <a:ext cx="1475232" cy="134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0785B1-42DD-4A05-9F34-0CFEDD25AC40}"/>
              </a:ext>
            </a:extLst>
          </p:cNvPr>
          <p:cNvSpPr/>
          <p:nvPr/>
        </p:nvSpPr>
        <p:spPr>
          <a:xfrm>
            <a:off x="1645920" y="1810511"/>
            <a:ext cx="816864" cy="134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8793F6-6E16-4549-995B-2D048FA4D24D}"/>
              </a:ext>
            </a:extLst>
          </p:cNvPr>
          <p:cNvSpPr/>
          <p:nvPr/>
        </p:nvSpPr>
        <p:spPr>
          <a:xfrm>
            <a:off x="1962912" y="2888393"/>
            <a:ext cx="3407664" cy="134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C3B129-1A79-4D55-AD13-C23E188DB7FF}"/>
              </a:ext>
            </a:extLst>
          </p:cNvPr>
          <p:cNvSpPr/>
          <p:nvPr/>
        </p:nvSpPr>
        <p:spPr>
          <a:xfrm>
            <a:off x="6315456" y="1810511"/>
            <a:ext cx="609600" cy="134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0D7EA9-D329-490A-B490-5C8D63021ABA}"/>
              </a:ext>
            </a:extLst>
          </p:cNvPr>
          <p:cNvSpPr/>
          <p:nvPr/>
        </p:nvSpPr>
        <p:spPr>
          <a:xfrm>
            <a:off x="6565392" y="3022506"/>
            <a:ext cx="2854592" cy="134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2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2. DB</a:t>
            </a:r>
          </a:p>
        </p:txBody>
      </p:sp>
    </p:spTree>
    <p:extLst>
      <p:ext uri="{BB962C8B-B14F-4D97-AF65-F5344CB8AC3E}">
        <p14:creationId xmlns:p14="http://schemas.microsoft.com/office/powerpoint/2010/main" val="340237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610B0D-3A05-489B-AB5A-6B637A72A6D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389" y="480059"/>
            <a:ext cx="5951220" cy="58978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133152-0E83-41CF-9B77-C98DCEE08844}"/>
              </a:ext>
            </a:extLst>
          </p:cNvPr>
          <p:cNvSpPr/>
          <p:nvPr/>
        </p:nvSpPr>
        <p:spPr>
          <a:xfrm>
            <a:off x="6175248" y="2103120"/>
            <a:ext cx="1280160" cy="353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CDDCD9-C306-4393-B5A2-CB1C9AA1A227}"/>
              </a:ext>
            </a:extLst>
          </p:cNvPr>
          <p:cNvSpPr/>
          <p:nvPr/>
        </p:nvSpPr>
        <p:spPr>
          <a:xfrm>
            <a:off x="6181344" y="3252214"/>
            <a:ext cx="1280160" cy="1008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63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3. 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FD9194-AC10-489C-8355-CFA5F914B704}"/>
              </a:ext>
            </a:extLst>
          </p:cNvPr>
          <p:cNvSpPr txBox="1"/>
          <p:nvPr/>
        </p:nvSpPr>
        <p:spPr>
          <a:xfrm>
            <a:off x="6327191" y="3511118"/>
            <a:ext cx="292334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3-1. </a:t>
            </a:r>
            <a:r>
              <a:rPr lang="en-US" altLang="ko-KR" sz="13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TextRank</a:t>
            </a:r>
            <a:endParaRPr lang="en-US" altLang="ko-KR" sz="13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endParaRPr lang="en-US" altLang="ko-KR" sz="13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sz="13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3-2. Sentimental Analysis</a:t>
            </a:r>
          </a:p>
          <a:p>
            <a:endParaRPr lang="en-US" altLang="ko-KR" sz="13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en-US" altLang="ko-KR" sz="13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3.3 Aspect Mining</a:t>
            </a:r>
          </a:p>
          <a:p>
            <a:endParaRPr lang="ko-KR" altLang="en-US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57F83057-0DD1-417E-9516-4D02E9377A5B}"/>
              </a:ext>
            </a:extLst>
          </p:cNvPr>
          <p:cNvCxnSpPr>
            <a:cxnSpLocks/>
          </p:cNvCxnSpPr>
          <p:nvPr/>
        </p:nvCxnSpPr>
        <p:spPr>
          <a:xfrm>
            <a:off x="5962462" y="3526654"/>
            <a:ext cx="267075" cy="228604"/>
          </a:xfrm>
          <a:prstGeom prst="bentConnector3">
            <a:avLst>
              <a:gd name="adj1" fmla="val 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756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3-1. </a:t>
            </a:r>
            <a:r>
              <a:rPr lang="en-US" altLang="ko-KR" sz="4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TextRank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46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7B4114-4A57-4541-BE44-B6A115772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01" t="28935" r="44357" b="32655"/>
          <a:stretch/>
        </p:blipFill>
        <p:spPr>
          <a:xfrm>
            <a:off x="3563469" y="1411941"/>
            <a:ext cx="4645959" cy="37473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B1A0D5-305F-4912-9254-718F29A38611}"/>
              </a:ext>
            </a:extLst>
          </p:cNvPr>
          <p:cNvSpPr/>
          <p:nvPr/>
        </p:nvSpPr>
        <p:spPr>
          <a:xfrm>
            <a:off x="4519783" y="4153482"/>
            <a:ext cx="826994" cy="14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595D4C-0D31-4C66-B033-472D9EEE483D}"/>
              </a:ext>
            </a:extLst>
          </p:cNvPr>
          <p:cNvSpPr/>
          <p:nvPr/>
        </p:nvSpPr>
        <p:spPr>
          <a:xfrm>
            <a:off x="4513687" y="3313380"/>
            <a:ext cx="826994" cy="502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9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51E469-B16B-4FD4-8CE3-AFBEEAFF827B}"/>
              </a:ext>
            </a:extLst>
          </p:cNvPr>
          <p:cNvPicPr/>
          <p:nvPr/>
        </p:nvPicPr>
        <p:blipFill rotWithShape="1">
          <a:blip r:embed="rId3"/>
          <a:srcRect l="4809"/>
          <a:stretch/>
        </p:blipFill>
        <p:spPr>
          <a:xfrm>
            <a:off x="5564691" y="536117"/>
            <a:ext cx="6343213" cy="32632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BC78F9-B536-4D10-AD85-EA5F82256B7B}"/>
              </a:ext>
            </a:extLst>
          </p:cNvPr>
          <p:cNvPicPr/>
          <p:nvPr/>
        </p:nvPicPr>
        <p:blipFill rotWithShape="1">
          <a:blip r:embed="rId4"/>
          <a:srcRect l="43507" t="20984" r="38012" b="64960"/>
          <a:stretch/>
        </p:blipFill>
        <p:spPr bwMode="auto">
          <a:xfrm>
            <a:off x="6692232" y="4128330"/>
            <a:ext cx="4162676" cy="1780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D3D0E3-6BDE-4A57-9B14-E7F2374EA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78" y="734376"/>
            <a:ext cx="5057775" cy="53892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F692C0-59D4-437C-A2F5-80A0789CBD19}"/>
              </a:ext>
            </a:extLst>
          </p:cNvPr>
          <p:cNvSpPr/>
          <p:nvPr/>
        </p:nvSpPr>
        <p:spPr>
          <a:xfrm>
            <a:off x="5829300" y="1400175"/>
            <a:ext cx="6078604" cy="671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E6936-CD29-40D7-88B6-CAB017AD153C}"/>
              </a:ext>
            </a:extLst>
          </p:cNvPr>
          <p:cNvSpPr/>
          <p:nvPr/>
        </p:nvSpPr>
        <p:spPr>
          <a:xfrm>
            <a:off x="692944" y="2886075"/>
            <a:ext cx="4806825" cy="1700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75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3-2.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1454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8036AA-3684-479B-AEF9-EB312F576291}"/>
              </a:ext>
            </a:extLst>
          </p:cNvPr>
          <p:cNvPicPr/>
          <p:nvPr/>
        </p:nvPicPr>
        <p:blipFill rotWithShape="1">
          <a:blip r:embed="rId3"/>
          <a:srcRect l="32861" t="42949" r="37669" b="29326"/>
          <a:stretch/>
        </p:blipFill>
        <p:spPr bwMode="auto">
          <a:xfrm>
            <a:off x="7000664" y="2193129"/>
            <a:ext cx="4670883" cy="24717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154E56-106B-4E27-8AE7-35924B1BF3C3}"/>
              </a:ext>
            </a:extLst>
          </p:cNvPr>
          <p:cNvPicPr/>
          <p:nvPr/>
        </p:nvPicPr>
        <p:blipFill rotWithShape="1">
          <a:blip r:embed="rId4"/>
          <a:srcRect l="33736" t="28068" r="27210" b="10479"/>
          <a:stretch/>
        </p:blipFill>
        <p:spPr bwMode="auto">
          <a:xfrm>
            <a:off x="428421" y="689608"/>
            <a:ext cx="6189903" cy="5478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86FF8F-74B3-4FDB-8645-A8AC330AA7C3}"/>
              </a:ext>
            </a:extLst>
          </p:cNvPr>
          <p:cNvSpPr/>
          <p:nvPr/>
        </p:nvSpPr>
        <p:spPr>
          <a:xfrm>
            <a:off x="428421" y="1274608"/>
            <a:ext cx="6252118" cy="1347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rgbClr val="9999FF"/>
                </a:solidFill>
              </a:ln>
              <a:noFill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4501C5-A3A1-4B1F-A244-7F3E9FDE107B}"/>
              </a:ext>
            </a:extLst>
          </p:cNvPr>
          <p:cNvSpPr/>
          <p:nvPr/>
        </p:nvSpPr>
        <p:spPr>
          <a:xfrm>
            <a:off x="428421" y="5472112"/>
            <a:ext cx="6252118" cy="660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rgbClr val="9999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0311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3-3. Aspect Mining</a:t>
            </a: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01987548-9B74-4B1C-A5DD-A2EA293E4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2900" y="901700"/>
            <a:ext cx="89662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F231E3A-F0DB-493B-97AD-67DC7406F0E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b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</a:b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마이닝을 이용한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웹소설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종합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인포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웹 어플리케이션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F9EB2E0-2823-4EE6-B8CE-1836F2493DBE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팀장 </a:t>
            </a:r>
            <a:r>
              <a:rPr lang="en-US" altLang="ko-KR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	2015722084 </a:t>
            </a:r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한승주</a:t>
            </a:r>
            <a:endParaRPr lang="en-US" altLang="ko-KR" sz="1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0" indent="0" algn="r">
              <a:buNone/>
            </a:pPr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팀원 </a:t>
            </a:r>
            <a:r>
              <a:rPr lang="en-US" altLang="ko-KR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	2015722083 </a:t>
            </a:r>
            <a:r>
              <a:rPr lang="ko-KR" altLang="en-US" sz="18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김성종</a:t>
            </a:r>
            <a:endParaRPr lang="en-US" altLang="ko-KR" sz="1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0" indent="0" algn="r">
              <a:buNone/>
            </a:pPr>
            <a:r>
              <a:rPr lang="en-US" altLang="ko-KR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2017202067 </a:t>
            </a:r>
            <a:r>
              <a:rPr lang="ko-KR" altLang="en-US" sz="18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조예슬</a:t>
            </a:r>
            <a:endParaRPr lang="en-US" altLang="ko-KR" sz="1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176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444930-C477-40EE-A6EB-06DEB4394F86}"/>
              </a:ext>
            </a:extLst>
          </p:cNvPr>
          <p:cNvGrpSpPr/>
          <p:nvPr/>
        </p:nvGrpSpPr>
        <p:grpSpPr>
          <a:xfrm>
            <a:off x="363272" y="785811"/>
            <a:ext cx="5872163" cy="5286375"/>
            <a:chOff x="3159917" y="1235868"/>
            <a:chExt cx="5872163" cy="52863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4517AC-5F4F-4CE5-AC0C-8C735A54A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190" t="28795" r="2190" b="-482"/>
            <a:stretch/>
          </p:blipFill>
          <p:spPr>
            <a:xfrm>
              <a:off x="3159917" y="2271712"/>
              <a:ext cx="5872163" cy="425053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368DC9-AA00-415B-8345-22EC992A6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3976"/>
            <a:stretch/>
          </p:blipFill>
          <p:spPr>
            <a:xfrm>
              <a:off x="3159917" y="1235868"/>
              <a:ext cx="5872163" cy="95012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255FC25-8555-4579-B982-5CB4B529AB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92"/>
          <a:stretch/>
        </p:blipFill>
        <p:spPr>
          <a:xfrm>
            <a:off x="6592620" y="2457449"/>
            <a:ext cx="5236108" cy="1943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E00360-F215-45CB-9F52-93A824B0D8B3}"/>
              </a:ext>
            </a:extLst>
          </p:cNvPr>
          <p:cNvSpPr/>
          <p:nvPr/>
        </p:nvSpPr>
        <p:spPr>
          <a:xfrm>
            <a:off x="457200" y="785811"/>
            <a:ext cx="5872163" cy="950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63AA15-D225-4D0D-98CA-D25499A9321F}"/>
              </a:ext>
            </a:extLst>
          </p:cNvPr>
          <p:cNvSpPr/>
          <p:nvPr/>
        </p:nvSpPr>
        <p:spPr>
          <a:xfrm>
            <a:off x="3501813" y="3508587"/>
            <a:ext cx="636694" cy="189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9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맑은 고딕" panose="020B0503020000020004" pitchFamily="50" charset="-127"/>
              </a:rPr>
              <a:t>Ⅲ </a:t>
            </a: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 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웹 어플리케이션 시연영상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86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최종시연 Part 1">
            <a:hlinkClick r:id="" action="ppaction://media"/>
            <a:extLst>
              <a:ext uri="{FF2B5EF4-FFF2-40B4-BE49-F238E27FC236}">
                <a16:creationId xmlns:a16="http://schemas.microsoft.com/office/drawing/2014/main" id="{9811B1A2-C27B-4AC3-BBBF-14D3349EDD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244" y="176911"/>
            <a:ext cx="11569509" cy="650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0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CB981E-4DA2-4A2D-B62F-B2130B154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50" t="16623" r="3649" b="7682"/>
          <a:stretch/>
        </p:blipFill>
        <p:spPr>
          <a:xfrm>
            <a:off x="313944" y="176783"/>
            <a:ext cx="11551920" cy="64903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7D0467C-D44B-4968-9FBF-7B354EBF9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00" t="11737" r="40900" b="2960"/>
          <a:stretch/>
        </p:blipFill>
        <p:spPr>
          <a:xfrm>
            <a:off x="8698992" y="755904"/>
            <a:ext cx="2816352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36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2" name="최종시연 Part 2">
            <a:hlinkClick r:id="" action="ppaction://media"/>
            <a:extLst>
              <a:ext uri="{FF2B5EF4-FFF2-40B4-BE49-F238E27FC236}">
                <a16:creationId xmlns:a16="http://schemas.microsoft.com/office/drawing/2014/main" id="{483BF46A-3910-4DE8-AEC4-2FF50B824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150" y="177864"/>
            <a:ext cx="11569700" cy="65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6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07746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131924-2E31-44B2-BCAF-6630887E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65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5C74E-0C6C-4340-95BA-9A5CA4E34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240" y="2219785"/>
            <a:ext cx="10515600" cy="4351338"/>
          </a:xfrm>
        </p:spPr>
        <p:txBody>
          <a:bodyPr>
            <a:normAutofit/>
          </a:bodyPr>
          <a:lstStyle/>
          <a:p>
            <a:pPr marL="857250" indent="-8572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4000" dirty="0">
                <a:latin typeface="Levenim MT" panose="020B0604020202020204" pitchFamily="2" charset="-79"/>
                <a:ea typeface="LG Smart UI Bold" panose="020B0800000101010101" pitchFamily="50" charset="-127"/>
                <a:cs typeface="Levenim MT" panose="020B0604020202020204" pitchFamily="2" charset="-79"/>
              </a:rPr>
              <a:t> 프로젝트 구조와 설계</a:t>
            </a:r>
            <a:endParaRPr lang="en-US" altLang="ko-KR" sz="4000" dirty="0">
              <a:latin typeface="Levenim MT" panose="020B0604020202020204" pitchFamily="2" charset="-79"/>
              <a:ea typeface="LG Smart UI Bold" panose="020B0800000101010101" pitchFamily="50" charset="-127"/>
              <a:cs typeface="Levenim MT" panose="020B0604020202020204" pitchFamily="2" charset="-79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  프로젝트 단계별 개발 전략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  시연 영상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62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Ⅰ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구조와 설계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90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7EBDE7-640C-4CD2-BA62-C06213FDEC60}"/>
              </a:ext>
            </a:extLst>
          </p:cNvPr>
          <p:cNvSpPr/>
          <p:nvPr/>
        </p:nvSpPr>
        <p:spPr>
          <a:xfrm>
            <a:off x="1241504" y="946255"/>
            <a:ext cx="3517375" cy="5123430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54441A-34E1-438D-8338-CE8F2303B643}"/>
              </a:ext>
            </a:extLst>
          </p:cNvPr>
          <p:cNvSpPr/>
          <p:nvPr/>
        </p:nvSpPr>
        <p:spPr>
          <a:xfrm>
            <a:off x="5417449" y="1154473"/>
            <a:ext cx="2978455" cy="4706994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691148-8CEF-43B4-BCB2-492683AA290D}"/>
              </a:ext>
            </a:extLst>
          </p:cNvPr>
          <p:cNvSpPr/>
          <p:nvPr/>
        </p:nvSpPr>
        <p:spPr>
          <a:xfrm>
            <a:off x="9043003" y="381000"/>
            <a:ext cx="1729941" cy="1205923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06A145-51D3-48FB-96F6-504C69065D9E}"/>
              </a:ext>
            </a:extLst>
          </p:cNvPr>
          <p:cNvSpPr/>
          <p:nvPr/>
        </p:nvSpPr>
        <p:spPr>
          <a:xfrm>
            <a:off x="9042475" y="4583712"/>
            <a:ext cx="1729941" cy="1905587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57AB1D-392D-4C90-9307-5D214A16E2DA}"/>
              </a:ext>
            </a:extLst>
          </p:cNvPr>
          <p:cNvSpPr/>
          <p:nvPr/>
        </p:nvSpPr>
        <p:spPr>
          <a:xfrm>
            <a:off x="9031978" y="3230756"/>
            <a:ext cx="1729941" cy="1205923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D7145B-8131-42E4-A615-566F3D9A51FF}"/>
              </a:ext>
            </a:extLst>
          </p:cNvPr>
          <p:cNvSpPr/>
          <p:nvPr/>
        </p:nvSpPr>
        <p:spPr>
          <a:xfrm>
            <a:off x="9040617" y="1743337"/>
            <a:ext cx="1729941" cy="1320865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43426B-ED4D-4C99-A8C1-9B230D2B0EDA}"/>
              </a:ext>
            </a:extLst>
          </p:cNvPr>
          <p:cNvSpPr/>
          <p:nvPr/>
        </p:nvSpPr>
        <p:spPr>
          <a:xfrm>
            <a:off x="1241504" y="946255"/>
            <a:ext cx="3517375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5DD79C-93B6-4643-8173-DD8500BB17B8}"/>
              </a:ext>
            </a:extLst>
          </p:cNvPr>
          <p:cNvSpPr/>
          <p:nvPr/>
        </p:nvSpPr>
        <p:spPr>
          <a:xfrm>
            <a:off x="5417449" y="1154473"/>
            <a:ext cx="2978455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40AF70-C4A2-449B-9F73-1DC6EB4AE674}"/>
              </a:ext>
            </a:extLst>
          </p:cNvPr>
          <p:cNvSpPr/>
          <p:nvPr/>
        </p:nvSpPr>
        <p:spPr>
          <a:xfrm>
            <a:off x="9043002" y="381000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FFFF89-5E07-429B-8488-B95B2AEE0B87}"/>
              </a:ext>
            </a:extLst>
          </p:cNvPr>
          <p:cNvSpPr/>
          <p:nvPr/>
        </p:nvSpPr>
        <p:spPr>
          <a:xfrm>
            <a:off x="9040617" y="1740210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2498941-A698-4662-9F5F-172CA1CBDBA7}"/>
              </a:ext>
            </a:extLst>
          </p:cNvPr>
          <p:cNvSpPr/>
          <p:nvPr/>
        </p:nvSpPr>
        <p:spPr>
          <a:xfrm>
            <a:off x="9031977" y="3224502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B57124-4598-4096-852B-5AE88ACCAEE9}"/>
              </a:ext>
            </a:extLst>
          </p:cNvPr>
          <p:cNvSpPr/>
          <p:nvPr/>
        </p:nvSpPr>
        <p:spPr>
          <a:xfrm>
            <a:off x="9040617" y="4586839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29D9BB-15AC-45F5-B361-B7973FE5CF69}"/>
              </a:ext>
            </a:extLst>
          </p:cNvPr>
          <p:cNvSpPr txBox="1"/>
          <p:nvPr/>
        </p:nvSpPr>
        <p:spPr>
          <a:xfrm>
            <a:off x="2041210" y="961441"/>
            <a:ext cx="191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Web Application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27C516-4B48-4442-8F80-56478F49376D}"/>
              </a:ext>
            </a:extLst>
          </p:cNvPr>
          <p:cNvSpPr txBox="1"/>
          <p:nvPr/>
        </p:nvSpPr>
        <p:spPr>
          <a:xfrm>
            <a:off x="6452507" y="1165911"/>
            <a:ext cx="91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Python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5364CA-9024-41BA-97E5-CB0615932CA0}"/>
              </a:ext>
            </a:extLst>
          </p:cNvPr>
          <p:cNvSpPr txBox="1"/>
          <p:nvPr/>
        </p:nvSpPr>
        <p:spPr>
          <a:xfrm>
            <a:off x="9335516" y="39757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소셜 미디어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B4EB0B-F983-409B-BA31-8004073FBCBC}"/>
              </a:ext>
            </a:extLst>
          </p:cNvPr>
          <p:cNvSpPr txBox="1"/>
          <p:nvPr/>
        </p:nvSpPr>
        <p:spPr>
          <a:xfrm>
            <a:off x="9593386" y="17419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Blog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98C455-8622-447C-8316-DF06D35989EE}"/>
              </a:ext>
            </a:extLst>
          </p:cNvPr>
          <p:cNvSpPr txBox="1"/>
          <p:nvPr/>
        </p:nvSpPr>
        <p:spPr>
          <a:xfrm>
            <a:off x="9229105" y="3235940"/>
            <a:ext cx="1360822" cy="369332"/>
          </a:xfrm>
          <a:prstGeom prst="rect">
            <a:avLst/>
          </a:prstGeom>
          <a:solidFill>
            <a:srgbClr val="CFC1D7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Community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EC28DA-3343-438B-A958-5BB45E0AB6AF}"/>
              </a:ext>
            </a:extLst>
          </p:cNvPr>
          <p:cNvSpPr txBox="1"/>
          <p:nvPr/>
        </p:nvSpPr>
        <p:spPr>
          <a:xfrm>
            <a:off x="9359379" y="4598277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Flatform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EB371C-FE20-4D0E-9738-2248E226692D}"/>
              </a:ext>
            </a:extLst>
          </p:cNvPr>
          <p:cNvSpPr/>
          <p:nvPr/>
        </p:nvSpPr>
        <p:spPr>
          <a:xfrm>
            <a:off x="3093181" y="1466903"/>
            <a:ext cx="1544162" cy="4471644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5F7AA1-295C-4DF5-BF6A-674163E5F08D}"/>
              </a:ext>
            </a:extLst>
          </p:cNvPr>
          <p:cNvSpPr/>
          <p:nvPr/>
        </p:nvSpPr>
        <p:spPr>
          <a:xfrm>
            <a:off x="3093181" y="1466903"/>
            <a:ext cx="1497590" cy="372598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BBD66-794C-43BB-8AD7-E348344C6E90}"/>
              </a:ext>
            </a:extLst>
          </p:cNvPr>
          <p:cNvSpPr txBox="1"/>
          <p:nvPr/>
        </p:nvSpPr>
        <p:spPr>
          <a:xfrm>
            <a:off x="3261528" y="148170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Database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0FCB8B-97D4-4A15-B1F5-3275A984E1B5}"/>
              </a:ext>
            </a:extLst>
          </p:cNvPr>
          <p:cNvSpPr>
            <a:spLocks/>
          </p:cNvSpPr>
          <p:nvPr/>
        </p:nvSpPr>
        <p:spPr>
          <a:xfrm>
            <a:off x="1360174" y="3335384"/>
            <a:ext cx="1286802" cy="944228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FC35D4-8BBA-4B0B-A7B8-EB3CB902F59C}"/>
              </a:ext>
            </a:extLst>
          </p:cNvPr>
          <p:cNvSpPr>
            <a:spLocks/>
          </p:cNvSpPr>
          <p:nvPr/>
        </p:nvSpPr>
        <p:spPr>
          <a:xfrm>
            <a:off x="1360173" y="3335383"/>
            <a:ext cx="1286802" cy="307095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33D90-1C19-4012-9A29-0A55793796C1}"/>
              </a:ext>
            </a:extLst>
          </p:cNvPr>
          <p:cNvSpPr txBox="1">
            <a:spLocks/>
          </p:cNvSpPr>
          <p:nvPr/>
        </p:nvSpPr>
        <p:spPr>
          <a:xfrm>
            <a:off x="1447196" y="3356297"/>
            <a:ext cx="1109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Web Browser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20339-8BE6-4A78-80AA-66D891B0AE7B}"/>
              </a:ext>
            </a:extLst>
          </p:cNvPr>
          <p:cNvSpPr txBox="1">
            <a:spLocks/>
          </p:cNvSpPr>
          <p:nvPr/>
        </p:nvSpPr>
        <p:spPr>
          <a:xfrm>
            <a:off x="1583141" y="3695761"/>
            <a:ext cx="82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Front-End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FB95F-A423-4B6E-97AB-11CB012D6EC1}"/>
              </a:ext>
            </a:extLst>
          </p:cNvPr>
          <p:cNvSpPr txBox="1">
            <a:spLocks noChangeAspect="1"/>
          </p:cNvSpPr>
          <p:nvPr/>
        </p:nvSpPr>
        <p:spPr>
          <a:xfrm>
            <a:off x="3008422" y="1885294"/>
            <a:ext cx="1691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Back-End</a:t>
            </a:r>
          </a:p>
          <a:p>
            <a:pPr algn="ctr"/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약 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만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6</a:t>
            </a:r>
            <a:r>
              <a:rPr lang="ko-KR" altLang="en-US" sz="1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천여개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작품 정보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1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53E9BF-29F9-4232-AD68-2243F3545F8E}"/>
              </a:ext>
            </a:extLst>
          </p:cNvPr>
          <p:cNvSpPr>
            <a:spLocks noChangeAspect="1"/>
          </p:cNvSpPr>
          <p:nvPr/>
        </p:nvSpPr>
        <p:spPr>
          <a:xfrm>
            <a:off x="3224878" y="2696867"/>
            <a:ext cx="1286802" cy="1572634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13B9EE-9C3E-47E7-9B39-D1E59B27FE66}"/>
              </a:ext>
            </a:extLst>
          </p:cNvPr>
          <p:cNvSpPr>
            <a:spLocks noChangeAspect="1"/>
          </p:cNvSpPr>
          <p:nvPr/>
        </p:nvSpPr>
        <p:spPr>
          <a:xfrm>
            <a:off x="3224877" y="2696865"/>
            <a:ext cx="1286802" cy="291741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3C0C3-D47F-4697-BBD7-BFE54487B808}"/>
              </a:ext>
            </a:extLst>
          </p:cNvPr>
          <p:cNvSpPr txBox="1">
            <a:spLocks noChangeAspect="1"/>
          </p:cNvSpPr>
          <p:nvPr/>
        </p:nvSpPr>
        <p:spPr>
          <a:xfrm>
            <a:off x="3352752" y="2703667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기본 정보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9461B-DCE5-4AA0-B37F-3B37E0892911}"/>
              </a:ext>
            </a:extLst>
          </p:cNvPr>
          <p:cNvSpPr txBox="1">
            <a:spLocks noChangeAspect="1"/>
          </p:cNvSpPr>
          <p:nvPr/>
        </p:nvSpPr>
        <p:spPr>
          <a:xfrm>
            <a:off x="3649307" y="3018770"/>
            <a:ext cx="437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제목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작가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장르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CDA746-EEEF-4CB4-95A3-C5895CDC0B69}"/>
              </a:ext>
            </a:extLst>
          </p:cNvPr>
          <p:cNvSpPr>
            <a:spLocks noChangeAspect="1"/>
          </p:cNvSpPr>
          <p:nvPr/>
        </p:nvSpPr>
        <p:spPr>
          <a:xfrm>
            <a:off x="3216611" y="4639827"/>
            <a:ext cx="1286802" cy="1159035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01203B-762D-4C5A-870D-2B549B9195BE}"/>
              </a:ext>
            </a:extLst>
          </p:cNvPr>
          <p:cNvSpPr>
            <a:spLocks noChangeAspect="1"/>
          </p:cNvSpPr>
          <p:nvPr/>
        </p:nvSpPr>
        <p:spPr>
          <a:xfrm>
            <a:off x="3216610" y="4639826"/>
            <a:ext cx="1286802" cy="291741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EBD1ED-3CCB-44C9-83F4-2698CD7005ED}"/>
              </a:ext>
            </a:extLst>
          </p:cNvPr>
          <p:cNvSpPr txBox="1">
            <a:spLocks noChangeAspect="1"/>
          </p:cNvSpPr>
          <p:nvPr/>
        </p:nvSpPr>
        <p:spPr>
          <a:xfrm>
            <a:off x="3352752" y="4653863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분석 정보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60E8D2-1F06-44B7-A6CE-DB12E5FC271B}"/>
              </a:ext>
            </a:extLst>
          </p:cNvPr>
          <p:cNvSpPr txBox="1">
            <a:spLocks noChangeAspect="1"/>
          </p:cNvSpPr>
          <p:nvPr/>
        </p:nvSpPr>
        <p:spPr>
          <a:xfrm>
            <a:off x="3180175" y="5076674"/>
            <a:ext cx="135966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TextRank</a:t>
            </a:r>
            <a:endParaRPr lang="en-US" altLang="ko-KR" sz="10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Sentiment Analysis</a:t>
            </a:r>
          </a:p>
          <a:p>
            <a:pPr algn="ctr"/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Aspect Mining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AA87E5-ABC0-4C7E-9899-73CF44393BC1}"/>
              </a:ext>
            </a:extLst>
          </p:cNvPr>
          <p:cNvCxnSpPr/>
          <p:nvPr/>
        </p:nvCxnSpPr>
        <p:spPr>
          <a:xfrm>
            <a:off x="2516059" y="3829046"/>
            <a:ext cx="806450" cy="0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C35EF50-496E-412D-8450-FDDEEF01B2E4}"/>
              </a:ext>
            </a:extLst>
          </p:cNvPr>
          <p:cNvCxnSpPr>
            <a:cxnSpLocks/>
          </p:cNvCxnSpPr>
          <p:nvPr/>
        </p:nvCxnSpPr>
        <p:spPr>
          <a:xfrm flipH="1">
            <a:off x="2493006" y="4136471"/>
            <a:ext cx="806434" cy="0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F618E14-155B-427C-88F2-E4D0D14BEF6A}"/>
              </a:ext>
            </a:extLst>
          </p:cNvPr>
          <p:cNvSpPr txBox="1">
            <a:spLocks noChangeAspect="1"/>
          </p:cNvSpPr>
          <p:nvPr/>
        </p:nvSpPr>
        <p:spPr>
          <a:xfrm>
            <a:off x="2600894" y="3586310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선택</a:t>
            </a:r>
            <a:endParaRPr lang="en-US" altLang="ko-KR" sz="9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E16504-1E44-4D3A-B00C-18DBDC7767AA}"/>
              </a:ext>
            </a:extLst>
          </p:cNvPr>
          <p:cNvSpPr txBox="1">
            <a:spLocks noChangeAspect="1"/>
          </p:cNvSpPr>
          <p:nvPr/>
        </p:nvSpPr>
        <p:spPr>
          <a:xfrm>
            <a:off x="2605113" y="4158475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정보 제공</a:t>
            </a:r>
            <a:endParaRPr lang="en-US" altLang="ko-KR" sz="9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D8E5B8-4100-4655-9B5F-CBC8C1D085AC}"/>
              </a:ext>
            </a:extLst>
          </p:cNvPr>
          <p:cNvSpPr>
            <a:spLocks noChangeAspect="1"/>
          </p:cNvSpPr>
          <p:nvPr/>
        </p:nvSpPr>
        <p:spPr>
          <a:xfrm>
            <a:off x="5781566" y="2005633"/>
            <a:ext cx="2239330" cy="1561012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C4AC8E6-10FC-4F82-AA48-EECCC8EA007E}"/>
              </a:ext>
            </a:extLst>
          </p:cNvPr>
          <p:cNvSpPr>
            <a:spLocks noChangeAspect="1"/>
          </p:cNvSpPr>
          <p:nvPr/>
        </p:nvSpPr>
        <p:spPr>
          <a:xfrm>
            <a:off x="5781565" y="2005632"/>
            <a:ext cx="2239330" cy="507696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271A46-E8E5-4DA3-93E3-05F78C826B5A}"/>
              </a:ext>
            </a:extLst>
          </p:cNvPr>
          <p:cNvSpPr txBox="1">
            <a:spLocks noChangeAspect="1"/>
          </p:cNvSpPr>
          <p:nvPr/>
        </p:nvSpPr>
        <p:spPr>
          <a:xfrm>
            <a:off x="6417639" y="1983907"/>
            <a:ext cx="974284" cy="550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크롤링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4576785-42F4-4DBC-AB31-2714C93BF546}"/>
              </a:ext>
            </a:extLst>
          </p:cNvPr>
          <p:cNvSpPr>
            <a:spLocks noChangeAspect="1"/>
          </p:cNvSpPr>
          <p:nvPr/>
        </p:nvSpPr>
        <p:spPr>
          <a:xfrm>
            <a:off x="5781565" y="3873357"/>
            <a:ext cx="2239330" cy="1561012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3071F90-1E93-4812-873C-F8A5E3BB88A4}"/>
              </a:ext>
            </a:extLst>
          </p:cNvPr>
          <p:cNvSpPr>
            <a:spLocks noChangeAspect="1"/>
          </p:cNvSpPr>
          <p:nvPr/>
        </p:nvSpPr>
        <p:spPr>
          <a:xfrm>
            <a:off x="5781564" y="3873356"/>
            <a:ext cx="2239330" cy="507696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B2C1E08-5E92-45D6-8EB8-99B4C19CA4C2}"/>
              </a:ext>
            </a:extLst>
          </p:cNvPr>
          <p:cNvSpPr txBox="1">
            <a:spLocks noChangeAspect="1"/>
          </p:cNvSpPr>
          <p:nvPr/>
        </p:nvSpPr>
        <p:spPr>
          <a:xfrm>
            <a:off x="6303030" y="3859472"/>
            <a:ext cx="1202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자연어 처리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</a:t>
            </a:r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4268882-D36B-4F64-B58C-7AD44588659A}"/>
              </a:ext>
            </a:extLst>
          </p:cNvPr>
          <p:cNvSpPr txBox="1">
            <a:spLocks noChangeAspect="1"/>
          </p:cNvSpPr>
          <p:nvPr/>
        </p:nvSpPr>
        <p:spPr>
          <a:xfrm>
            <a:off x="6143920" y="4600754"/>
            <a:ext cx="1529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TextRank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Sentiment Analysis</a:t>
            </a: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Aspect Mining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12A532-6CDE-4C07-B02B-7B25D1C2FA86}"/>
              </a:ext>
            </a:extLst>
          </p:cNvPr>
          <p:cNvSpPr txBox="1">
            <a:spLocks noChangeAspect="1"/>
          </p:cNvSpPr>
          <p:nvPr/>
        </p:nvSpPr>
        <p:spPr>
          <a:xfrm>
            <a:off x="5676832" y="2626860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소셜 미디어 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작성일자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내용</a:t>
            </a:r>
            <a:endParaRPr lang="en-US" altLang="ko-KR" sz="1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커뮤니티 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제목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작성일자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내용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댓글</a:t>
            </a:r>
            <a:endParaRPr lang="en-US" altLang="ko-KR" sz="1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블로그 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제목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작성일자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내용</a:t>
            </a:r>
            <a:endParaRPr lang="en-US" altLang="ko-KR" sz="1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연재처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플랫폼 </a:t>
            </a:r>
            <a:r>
              <a:rPr lang="en-US" altLang="ko-KR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기본 정보 및 댓글</a:t>
            </a:r>
            <a:endParaRPr lang="en-US" altLang="ko-KR" sz="1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29693790-96DB-47EA-BD86-C9DDCBC4C393}"/>
              </a:ext>
            </a:extLst>
          </p:cNvPr>
          <p:cNvCxnSpPr>
            <a:cxnSpLocks/>
            <a:stCxn id="80" idx="1"/>
            <a:endCxn id="18" idx="3"/>
          </p:cNvCxnSpPr>
          <p:nvPr/>
        </p:nvCxnSpPr>
        <p:spPr>
          <a:xfrm flipH="1">
            <a:off x="4383803" y="2259360"/>
            <a:ext cx="2033836" cy="582807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A088728-C5D4-4813-9513-A1F5007BC492}"/>
              </a:ext>
            </a:extLst>
          </p:cNvPr>
          <p:cNvCxnSpPr>
            <a:cxnSpLocks/>
            <a:stCxn id="86" idx="1"/>
            <a:endCxn id="56" idx="3"/>
          </p:cNvCxnSpPr>
          <p:nvPr/>
        </p:nvCxnSpPr>
        <p:spPr>
          <a:xfrm flipH="1">
            <a:off x="4383803" y="4136471"/>
            <a:ext cx="1919227" cy="655892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9203408-B64E-4790-B4BB-6D21D70DD054}"/>
              </a:ext>
            </a:extLst>
          </p:cNvPr>
          <p:cNvCxnSpPr>
            <a:cxnSpLocks/>
            <a:stCxn id="90" idx="2"/>
            <a:endCxn id="86" idx="0"/>
          </p:cNvCxnSpPr>
          <p:nvPr/>
        </p:nvCxnSpPr>
        <p:spPr>
          <a:xfrm>
            <a:off x="6902488" y="3334746"/>
            <a:ext cx="1829" cy="524726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B6147CA-416E-44AD-A5EC-70585507F58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8020894" y="3064202"/>
            <a:ext cx="1392628" cy="3250049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57646B0-F2C6-4F0B-BAD7-2DEE359A35DB}"/>
              </a:ext>
            </a:extLst>
          </p:cNvPr>
          <p:cNvCxnSpPr>
            <a:cxnSpLocks/>
            <a:stCxn id="125" idx="1"/>
          </p:cNvCxnSpPr>
          <p:nvPr/>
        </p:nvCxnSpPr>
        <p:spPr>
          <a:xfrm flipH="1" flipV="1">
            <a:off x="8020894" y="3064202"/>
            <a:ext cx="1401516" cy="1200427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F8A5C03-E998-4EC0-96E0-58145952EE8E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8020894" y="2887964"/>
            <a:ext cx="1427101" cy="176238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2ADF45D-33E9-4312-81A8-238AE555D76B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8020894" y="1405520"/>
            <a:ext cx="1441258" cy="1658682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04B22F2E-58BB-4932-A231-EB946490A2C5}"/>
              </a:ext>
            </a:extLst>
          </p:cNvPr>
          <p:cNvSpPr txBox="1">
            <a:spLocks noChangeAspect="1"/>
          </p:cNvSpPr>
          <p:nvPr/>
        </p:nvSpPr>
        <p:spPr>
          <a:xfrm>
            <a:off x="9539897" y="814410"/>
            <a:ext cx="7938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인스타그램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트위터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114D3-C751-4A56-864E-3275F1D119CE}"/>
              </a:ext>
            </a:extLst>
          </p:cNvPr>
          <p:cNvSpPr txBox="1">
            <a:spLocks noChangeAspect="1"/>
          </p:cNvSpPr>
          <p:nvPr/>
        </p:nvSpPr>
        <p:spPr>
          <a:xfrm>
            <a:off x="9462152" y="1270868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684D32F-8FBB-4B8F-93D2-18343CA565FE}"/>
              </a:ext>
            </a:extLst>
          </p:cNvPr>
          <p:cNvSpPr txBox="1">
            <a:spLocks noChangeAspect="1"/>
          </p:cNvSpPr>
          <p:nvPr/>
        </p:nvSpPr>
        <p:spPr>
          <a:xfrm>
            <a:off x="9447995" y="2753312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B3255AC-3B94-402D-BD1B-49C5C10C740E}"/>
              </a:ext>
            </a:extLst>
          </p:cNvPr>
          <p:cNvSpPr txBox="1">
            <a:spLocks noChangeAspect="1"/>
          </p:cNvSpPr>
          <p:nvPr/>
        </p:nvSpPr>
        <p:spPr>
          <a:xfrm>
            <a:off x="9422410" y="4129977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7055C3C-D90C-4D81-BA78-01C733F6D618}"/>
              </a:ext>
            </a:extLst>
          </p:cNvPr>
          <p:cNvSpPr txBox="1">
            <a:spLocks noChangeAspect="1"/>
          </p:cNvSpPr>
          <p:nvPr/>
        </p:nvSpPr>
        <p:spPr>
          <a:xfrm>
            <a:off x="9413522" y="6179599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5126AF9-B2F1-4B57-ADDE-3EC1D185E735}"/>
              </a:ext>
            </a:extLst>
          </p:cNvPr>
          <p:cNvSpPr txBox="1">
            <a:spLocks noChangeAspect="1"/>
          </p:cNvSpPr>
          <p:nvPr/>
        </p:nvSpPr>
        <p:spPr>
          <a:xfrm>
            <a:off x="9582162" y="2166332"/>
            <a:ext cx="67197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네이버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다음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티스토리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CB8048B-BD80-402F-9D13-3AE0C9F8F288}"/>
              </a:ext>
            </a:extLst>
          </p:cNvPr>
          <p:cNvSpPr txBox="1">
            <a:spLocks noChangeAspect="1"/>
          </p:cNvSpPr>
          <p:nvPr/>
        </p:nvSpPr>
        <p:spPr>
          <a:xfrm>
            <a:off x="9466252" y="3657654"/>
            <a:ext cx="91563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디씨인사이드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인스티즈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59D40C9-A087-40BE-AF9C-9957F30690E1}"/>
              </a:ext>
            </a:extLst>
          </p:cNvPr>
          <p:cNvSpPr txBox="1">
            <a:spLocks noChangeAspect="1"/>
          </p:cNvSpPr>
          <p:nvPr/>
        </p:nvSpPr>
        <p:spPr>
          <a:xfrm>
            <a:off x="9366015" y="5006257"/>
            <a:ext cx="107914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카카오페이지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리디북스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네이버 시리즈온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네이버 </a:t>
            </a:r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웹소설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문피아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조아라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43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맑은 고딕" panose="020B0503020000020004" pitchFamily="50" charset="-127"/>
              </a:rPr>
              <a:t>Ⅱ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단계별 개발 전략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46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1. 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마이닝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7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C3BB79-37EF-48B0-AACD-4DA5650895D9}"/>
              </a:ext>
            </a:extLst>
          </p:cNvPr>
          <p:cNvGrpSpPr/>
          <p:nvPr/>
        </p:nvGrpSpPr>
        <p:grpSpPr>
          <a:xfrm>
            <a:off x="1415707" y="447559"/>
            <a:ext cx="9360582" cy="5962882"/>
            <a:chOff x="1415707" y="447559"/>
            <a:chExt cx="9360582" cy="59628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6D8FE9-21F6-45FC-9E82-CA097696E1D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707" y="447559"/>
              <a:ext cx="9360582" cy="3840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BD2CDA9-5353-4C03-B1D8-300054C9A6E3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514" y="4384687"/>
              <a:ext cx="9080967" cy="202575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4188A01-97E2-4F8B-98A4-81B36236B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497" y="1962988"/>
              <a:ext cx="2438400" cy="34345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53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C4DAB4-8F7A-4ECD-8081-E6493101DC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06" y="617833"/>
            <a:ext cx="9360582" cy="289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DCE70A-8F3A-4FA1-92A6-64475CCDF7E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52" y="3992903"/>
            <a:ext cx="9550891" cy="2165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45DEC55-ED88-40FD-A9EE-3F857879F609}"/>
              </a:ext>
            </a:extLst>
          </p:cNvPr>
          <p:cNvCxnSpPr>
            <a:cxnSpLocks/>
          </p:cNvCxnSpPr>
          <p:nvPr/>
        </p:nvCxnSpPr>
        <p:spPr>
          <a:xfrm flipH="1">
            <a:off x="6289288" y="1868316"/>
            <a:ext cx="2341757" cy="2941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6895"/>
      </p:ext>
    </p:extLst>
  </p:cSld>
  <p:clrMapOvr>
    <a:masterClrMapping/>
  </p:clrMapOvr>
</p:sld>
</file>

<file path=ppt/theme/theme1.xml><?xml version="1.0" encoding="utf-8"?>
<a:theme xmlns:a="http://schemas.openxmlformats.org/drawingml/2006/main" name="purple_squar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ple_square" id="{6F39B0AD-4A3F-4A24-8CE5-34E7C41708CD}" vid="{47C1C08A-624A-4269-86E3-7C660DDA951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1008</Words>
  <Application>Microsoft Office PowerPoint</Application>
  <PresentationFormat>와이드스크린</PresentationFormat>
  <Paragraphs>155</Paragraphs>
  <Slides>25</Slides>
  <Notes>23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HY얕은샘물M</vt:lpstr>
      <vt:lpstr>LG Smart UI Bold</vt:lpstr>
      <vt:lpstr>맑은 고딕</vt:lpstr>
      <vt:lpstr>Arial</vt:lpstr>
      <vt:lpstr>Levenim MT</vt:lpstr>
      <vt:lpstr>purple_square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Seungju</dc:creator>
  <cp:lastModifiedBy>Han Seungju</cp:lastModifiedBy>
  <cp:revision>25</cp:revision>
  <dcterms:created xsi:type="dcterms:W3CDTF">2020-10-31T18:13:14Z</dcterms:created>
  <dcterms:modified xsi:type="dcterms:W3CDTF">2020-11-05T10:53:13Z</dcterms:modified>
</cp:coreProperties>
</file>